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8" r:id="rId3"/>
    <p:sldId id="259" r:id="rId4"/>
    <p:sldId id="269" r:id="rId5"/>
    <p:sldId id="260" r:id="rId6"/>
    <p:sldId id="262" r:id="rId7"/>
    <p:sldId id="261" r:id="rId8"/>
    <p:sldId id="263" r:id="rId9"/>
    <p:sldId id="264" r:id="rId10"/>
    <p:sldId id="278" r:id="rId11"/>
    <p:sldId id="265" r:id="rId12"/>
    <p:sldId id="279" r:id="rId13"/>
    <p:sldId id="266" r:id="rId14"/>
    <p:sldId id="268" r:id="rId15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una Mineiro Leal" initials="BM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651"/>
    <a:srgbClr val="A3238E"/>
    <a:srgbClr val="421564"/>
    <a:srgbClr val="BA5B9F"/>
    <a:srgbClr val="128A4B"/>
    <a:srgbClr val="2D6343"/>
    <a:srgbClr val="26A475"/>
    <a:srgbClr val="EB5F6A"/>
    <a:srgbClr val="F3974C"/>
    <a:srgbClr val="EB7D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9" autoAdjust="0"/>
    <p:restoredTop sz="94697" autoAdjust="0"/>
  </p:normalViewPr>
  <p:slideViewPr>
    <p:cSldViewPr>
      <p:cViewPr varScale="1">
        <p:scale>
          <a:sx n="90" d="100"/>
          <a:sy n="90" d="100"/>
        </p:scale>
        <p:origin x="1026" y="84"/>
      </p:cViewPr>
      <p:guideLst>
        <p:guide orient="horz" pos="2105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71B8D-3F80-4418-898F-90DA83DAFDE9}" type="datetimeFigureOut">
              <a:rPr lang="pt-BR" smtClean="0"/>
            </a:fld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  <a:endParaRPr lang="pt-BR"/>
          </a:p>
          <a:p>
            <a:pPr lvl="1"/>
            <a:r>
              <a:rPr lang="pt-BR"/>
              <a:t>Segundo nível</a:t>
            </a:r>
            <a:endParaRPr lang="pt-BR"/>
          </a:p>
          <a:p>
            <a:pPr lvl="2"/>
            <a:r>
              <a:rPr lang="pt-BR"/>
              <a:t>Terceiro nível</a:t>
            </a:r>
            <a:endParaRPr lang="pt-BR"/>
          </a:p>
          <a:p>
            <a:pPr lvl="3"/>
            <a:r>
              <a:rPr lang="pt-BR"/>
              <a:t>Quarto nível</a:t>
            </a:r>
            <a:endParaRPr lang="pt-BR"/>
          </a:p>
          <a:p>
            <a:pPr lvl="4"/>
            <a:r>
              <a:rPr lang="pt-BR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5158D-2AC7-40CD-BD84-E0AECB5F4DAB}" type="slidenum">
              <a:rPr lang="pt-BR" smtClean="0"/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"/>
            <a:ext cx="9144000" cy="51409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"/>
            <a:ext cx="9144000" cy="513989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sv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.sv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51920" y="4011910"/>
            <a:ext cx="1112270" cy="519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/>
          <p:nvPr/>
        </p:nvSpPr>
        <p:spPr>
          <a:xfrm>
            <a:off x="1475105" y="4011930"/>
            <a:ext cx="6039485" cy="68453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Comercial explicativo</a:t>
            </a: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https://www.youtube.com/watch?v=-43VUO3Kulw</a:t>
            </a: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" name="Espaço Reservado para Conteúdo 2"/>
          <p:cNvSpPr txBox="1"/>
          <p:nvPr/>
        </p:nvSpPr>
        <p:spPr>
          <a:xfrm>
            <a:off x="312733" y="2355855"/>
            <a:ext cx="6048673" cy="43204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indent="0" algn="just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pt-BR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 </a:t>
            </a:r>
            <a:endParaRPr lang="pt-BR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203337" y="411687"/>
            <a:ext cx="3077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PEÇAS INSCRITAS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5" name="Imagem 4" descr="clube descont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440" y="1059815"/>
            <a:ext cx="4984750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/>
          <p:nvPr/>
        </p:nvSpPr>
        <p:spPr>
          <a:xfrm>
            <a:off x="1187450" y="4147185"/>
            <a:ext cx="2800985" cy="68453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Banner no hotsite Segunda via de Boleto</a:t>
            </a: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" name="Espaço Reservado para Conteúdo 2"/>
          <p:cNvSpPr txBox="1"/>
          <p:nvPr/>
        </p:nvSpPr>
        <p:spPr>
          <a:xfrm>
            <a:off x="312733" y="2355855"/>
            <a:ext cx="6048673" cy="43204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indent="0" algn="just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pt-BR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 </a:t>
            </a:r>
            <a:endParaRPr lang="pt-BR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203337" y="411687"/>
            <a:ext cx="3077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PEÇAS INSCRITAS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7" name="Imagem 6" descr="DLL K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2931795"/>
            <a:ext cx="4763135" cy="1294130"/>
          </a:xfrm>
          <a:prstGeom prst="rect">
            <a:avLst/>
          </a:prstGeom>
        </p:spPr>
      </p:pic>
      <p:pic>
        <p:nvPicPr>
          <p:cNvPr id="9" name="Imagem 8" descr="STORY AMORE MILH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080" y="1158240"/>
            <a:ext cx="1724660" cy="3067685"/>
          </a:xfrm>
          <a:prstGeom prst="rect">
            <a:avLst/>
          </a:prstGeom>
        </p:spPr>
      </p:pic>
      <p:pic>
        <p:nvPicPr>
          <p:cNvPr id="10" name="Imagem 9" descr="BANNERMEGAESTAÇA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05" y="1203960"/>
            <a:ext cx="4813935" cy="1374140"/>
          </a:xfrm>
          <a:prstGeom prst="rect">
            <a:avLst/>
          </a:prstGeom>
        </p:spPr>
      </p:pic>
      <p:sp>
        <p:nvSpPr>
          <p:cNvPr id="11" name="Título 1"/>
          <p:cNvSpPr txBox="1"/>
          <p:nvPr/>
        </p:nvSpPr>
        <p:spPr>
          <a:xfrm>
            <a:off x="1592580" y="2355850"/>
            <a:ext cx="2800985" cy="68453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Banner no portal Unimed Paranavaí</a:t>
            </a: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2" name="Título 1"/>
          <p:cNvSpPr txBox="1"/>
          <p:nvPr/>
        </p:nvSpPr>
        <p:spPr>
          <a:xfrm>
            <a:off x="6012180" y="4147185"/>
            <a:ext cx="2800985" cy="68453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Material App Unimed e stories</a:t>
            </a: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/>
          <p:nvPr/>
        </p:nvSpPr>
        <p:spPr>
          <a:xfrm>
            <a:off x="467360" y="1275715"/>
            <a:ext cx="2957830" cy="3183890"/>
          </a:xfrm>
          <a:prstGeom prst="rect">
            <a:avLst/>
          </a:prstGeom>
        </p:spPr>
        <p:txBody>
          <a:bodyPr>
            <a:normAutofit lnSpcReduction="2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200" i="1" dirty="0">
                <a:latin typeface="Calibri" panose="020F0502020204030204"/>
                <a:cs typeface="Calibri" panose="020F0502020204030204"/>
              </a:rPr>
              <a:t>Desde o período de lançamento do projeto, tivemos um total de 26 campanhas  com um  </a:t>
            </a:r>
            <a:r>
              <a:rPr lang="pt-BR" sz="1200" b="1" i="1" dirty="0">
                <a:latin typeface="Calibri" panose="020F0502020204030204"/>
                <a:cs typeface="Calibri" panose="020F0502020204030204"/>
              </a:rPr>
              <a:t>29 empresas parceiras ativas</a:t>
            </a:r>
            <a:r>
              <a:rPr lang="pt-BR" sz="1200" i="1" dirty="0">
                <a:latin typeface="Calibri" panose="020F0502020204030204"/>
                <a:cs typeface="Calibri" panose="020F0502020204030204"/>
              </a:rPr>
              <a:t> hoje.</a:t>
            </a: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latin typeface="Calibri" panose="020F0502020204030204"/>
                <a:cs typeface="Calibri" panose="020F0502020204030204"/>
              </a:rPr>
              <a:t>Devido a alta procura, possuímos uma programação já agendada de 6 novas empresas que entrarão  até abril de 2023.</a:t>
            </a: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latin typeface="Calibri" panose="020F0502020204030204"/>
                <a:cs typeface="Calibri" panose="020F0502020204030204"/>
              </a:rPr>
              <a:t>Devido ao sucesso do Clube Desconto, várias empresas e associações locais estão iniciando projetos próximos ao oferecido e inciado pela Unimed Paranavaí, como a ACIAP, ADVOG e comércios locais.</a:t>
            </a: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latin typeface="Calibri" panose="020F0502020204030204"/>
                <a:cs typeface="Calibri" panose="020F0502020204030204"/>
              </a:rPr>
              <a:t>Hoje o Clube Desconto já é replicado na singular de Foz do Iguaçu e está servindo como modelo de inspiração para as Unimed  Londrina, Norte Pioneiro  e Campo Mourão que estão na fase inicial do projeto.  </a:t>
            </a: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699792" y="339502"/>
            <a:ext cx="4777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421564"/>
                </a:solidFill>
                <a:latin typeface="Calibri" panose="020F0502020204030204"/>
                <a:cs typeface="Calibri" panose="020F0502020204030204"/>
              </a:rPr>
              <a:t>RESULTADOS ALCANÇADOS</a:t>
            </a:r>
            <a:endParaRPr lang="en-US" sz="3200" b="1" i="1" dirty="0">
              <a:solidFill>
                <a:srgbClr val="421564"/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6" name="Imagem 5" descr="WhatsApp Image 2022-04-05 at 08.31.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810" y="988060"/>
            <a:ext cx="1713865" cy="3048000"/>
          </a:xfrm>
          <a:prstGeom prst="rect">
            <a:avLst/>
          </a:prstGeom>
        </p:spPr>
      </p:pic>
      <p:pic>
        <p:nvPicPr>
          <p:cNvPr id="7" name="Imagem 6" descr="WhatsApp Image 2022-10-07 at 17.52.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980" y="1059815"/>
            <a:ext cx="2108200" cy="2092325"/>
          </a:xfrm>
          <a:prstGeom prst="rect">
            <a:avLst/>
          </a:prstGeom>
        </p:spPr>
      </p:pic>
      <p:sp>
        <p:nvSpPr>
          <p:cNvPr id="8" name="Espaço Reservado para Conteúdo 2"/>
          <p:cNvSpPr txBox="1"/>
          <p:nvPr/>
        </p:nvSpPr>
        <p:spPr>
          <a:xfrm>
            <a:off x="6424295" y="3218815"/>
            <a:ext cx="2373630" cy="81724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000" i="1" dirty="0">
                <a:latin typeface="Calibri" panose="020F0502020204030204"/>
                <a:cs typeface="Calibri" panose="020F0502020204030204"/>
              </a:rPr>
              <a:t>Clube Desconto em outras singulares</a:t>
            </a:r>
            <a:endParaRPr lang="pt-BR" sz="1000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000" i="1" dirty="0">
                <a:latin typeface="Calibri" panose="020F0502020204030204"/>
                <a:cs typeface="Calibri" panose="020F0502020204030204"/>
              </a:rPr>
              <a:t>                    ( Foz do Iguaçú)</a:t>
            </a:r>
            <a:endParaRPr lang="pt-BR" sz="1000" i="1" dirty="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9" name="Espaço Reservado para Conteúdo 2"/>
          <p:cNvSpPr txBox="1"/>
          <p:nvPr/>
        </p:nvSpPr>
        <p:spPr>
          <a:xfrm>
            <a:off x="3851910" y="4084320"/>
            <a:ext cx="2373630" cy="81724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 algn="ctr">
              <a:buNone/>
            </a:pPr>
            <a:r>
              <a:rPr lang="pt-BR" sz="800" i="1" dirty="0">
                <a:latin typeface="Calibri" panose="020F0502020204030204"/>
                <a:cs typeface="Calibri" panose="020F0502020204030204"/>
              </a:rPr>
              <a:t>Sessão Unimed,um dos maiores parceiros do clube, o beneficiário paga apenas </a:t>
            </a:r>
            <a:r>
              <a:rPr lang="pt-BR" sz="800" i="1" dirty="0">
                <a:latin typeface="Calibri" panose="020F0502020204030204"/>
                <a:cs typeface="Calibri" panose="020F0502020204030204"/>
                <a:sym typeface="+mn-ea"/>
              </a:rPr>
              <a:t>R$</a:t>
            </a:r>
            <a:r>
              <a:rPr lang="pt-BR" sz="800" i="1" dirty="0">
                <a:latin typeface="Calibri" panose="020F0502020204030204"/>
                <a:cs typeface="Calibri" panose="020F0502020204030204"/>
              </a:rPr>
              <a:t>10 reais na sessão mais barato do que a meia entrada que custa R$ 15.</a:t>
            </a:r>
            <a:endParaRPr lang="pt-BR" sz="800" i="1" dirty="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/>
          <p:nvPr/>
        </p:nvSpPr>
        <p:spPr>
          <a:xfrm>
            <a:off x="4600889" y="1563638"/>
            <a:ext cx="3917728" cy="158417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i="1" dirty="0">
                <a:latin typeface="Calibri" panose="020F0502020204030204"/>
                <a:cs typeface="Calibri" panose="020F0502020204030204"/>
              </a:rPr>
              <a:t>Parabéns! Você acabou sua defesa!</a:t>
            </a:r>
            <a:endParaRPr lang="pt-BR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i="1" dirty="0">
                <a:latin typeface="Calibri" panose="020F0502020204030204"/>
                <a:cs typeface="Calibri" panose="020F0502020204030204"/>
              </a:rPr>
              <a:t>Cruze os dedos e pé na tábua!</a:t>
            </a:r>
            <a:endParaRPr lang="pt-BR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i="1" dirty="0"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i="1" dirty="0">
                <a:latin typeface="Calibri" panose="020F0502020204030204"/>
                <a:cs typeface="Calibri" panose="020F0502020204030204"/>
              </a:rPr>
              <a:t>Em caso de dúvidas, envie um e-mail para </a:t>
            </a:r>
            <a:r>
              <a:rPr lang="pt-BR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premiocm@unimed.coop.br </a:t>
            </a:r>
            <a:endParaRPr lang="pt-BR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3" name="Gráfico 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884368" y="4371950"/>
            <a:ext cx="968254" cy="4525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1102" y="1048256"/>
            <a:ext cx="656179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BEM-VINDO AO PRÊMIO UNIMED DE 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  <a:p>
            <a:pPr algn="just"/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COMUNICAÇÃO E MARKETING 2022!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  <a:p>
            <a:pPr algn="just"/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  <a:p>
            <a:pPr algn="just"/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Aqui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é o </a:t>
            </a:r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lugar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onde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você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defende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  <a:p>
            <a:pPr algn="just"/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o </a:t>
            </a:r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seu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</a:t>
            </a:r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projeto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. Bora </a:t>
            </a:r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fazer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bonito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  <a:p>
            <a:pPr algn="just"/>
            <a:r>
              <a:rPr lang="en-US" sz="3200" b="1" i="1" dirty="0" err="1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nesse</a:t>
            </a:r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 ppt?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353406"/>
            <a:ext cx="3784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A3238E"/>
                </a:solidFill>
                <a:latin typeface="Calibri" panose="020F0502020204030204"/>
                <a:cs typeface="Calibri" panose="020F0502020204030204"/>
              </a:rPr>
              <a:t>FAÇA SUA INSCRIÇÃO</a:t>
            </a:r>
            <a:endParaRPr lang="en-US" sz="3200" b="1" i="1" dirty="0">
              <a:solidFill>
                <a:srgbClr val="A3238E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3" name="Título 1"/>
          <p:cNvSpPr txBox="1"/>
          <p:nvPr/>
        </p:nvSpPr>
        <p:spPr>
          <a:xfrm>
            <a:off x="407197" y="3194286"/>
            <a:ext cx="7200800" cy="961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Em qual categoria você vai inscrever seu projeto?</a:t>
            </a:r>
            <a:endParaRPr lang="pt-BR" sz="2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algn="l"/>
            <a:r>
              <a:rPr lang="pt-BR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  <a:cs typeface="Calibri" panose="020F0502020204030204"/>
              </a:rPr>
              <a:t>Ações com Clientes </a:t>
            </a:r>
            <a:endParaRPr lang="pt-BR" sz="1200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4" name="Título 1"/>
          <p:cNvSpPr txBox="1"/>
          <p:nvPr/>
        </p:nvSpPr>
        <p:spPr>
          <a:xfrm>
            <a:off x="323850" y="1564005"/>
            <a:ext cx="7200900" cy="648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Qual o nome da sua Unimed?</a:t>
            </a:r>
            <a:endParaRPr lang="pt-BR" sz="2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algn="l"/>
            <a:endParaRPr lang="pt-BR" sz="2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algn="l"/>
            <a:r>
              <a:rPr lang="pt-BR" sz="2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  <a:cs typeface="Calibri" panose="020F0502020204030204"/>
              </a:rPr>
              <a:t>Unimed Paranavaí</a:t>
            </a:r>
            <a:endParaRPr lang="pt-BR" sz="2200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Título 1"/>
          <p:cNvSpPr txBox="1"/>
          <p:nvPr/>
        </p:nvSpPr>
        <p:spPr>
          <a:xfrm>
            <a:off x="387474" y="2337552"/>
            <a:ext cx="7200800" cy="830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2200" i="1" dirty="0">
                <a:solidFill>
                  <a:srgbClr val="BA5B9F"/>
                </a:solidFill>
                <a:latin typeface="Calibri" panose="020F0502020204030204"/>
                <a:cs typeface="Calibri" panose="020F0502020204030204"/>
              </a:rPr>
              <a:t>Qual o porte da sua Unimed?</a:t>
            </a:r>
            <a:endParaRPr lang="pt-BR" sz="2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algn="l"/>
            <a:r>
              <a:rPr lang="pt-BR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  <a:cs typeface="Calibri" panose="020F0502020204030204"/>
              </a:rPr>
              <a:t>MÉDIO</a:t>
            </a:r>
            <a:endParaRPr lang="pt-BR" sz="1200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 txBox="1"/>
          <p:nvPr/>
        </p:nvSpPr>
        <p:spPr>
          <a:xfrm>
            <a:off x="395536" y="1131590"/>
            <a:ext cx="7992888" cy="331236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i="1" dirty="0">
                <a:solidFill>
                  <a:srgbClr val="4A4953"/>
                </a:solidFill>
                <a:latin typeface="Calibri" panose="020F0502020204030204"/>
                <a:cs typeface="Calibri" panose="020F0502020204030204"/>
              </a:rPr>
              <a:t>Este documento ajuda a padronizar o conteúdo que chega aos jurados, pois ele te orienta a inserir todas as informações necessárias para uma avaliação transparente</a:t>
            </a:r>
            <a:endParaRPr lang="pt-BR" sz="1600" i="1" dirty="0">
              <a:solidFill>
                <a:srgbClr val="4A4953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pt-BR" sz="1600" i="1" dirty="0">
                <a:solidFill>
                  <a:srgbClr val="6A447D"/>
                </a:solidFill>
                <a:latin typeface="Calibri" panose="020F0502020204030204"/>
                <a:cs typeface="Calibri" panose="020F0502020204030204"/>
              </a:rPr>
              <a:t>Os campos devem ser editados de acordo com as informações do projeto inscrito. CUIDADO para não confundir os </a:t>
            </a:r>
            <a:r>
              <a:rPr lang="pt-BR" sz="1600" i="1" dirty="0" err="1">
                <a:solidFill>
                  <a:srgbClr val="6A447D"/>
                </a:solidFill>
                <a:latin typeface="Calibri" panose="020F0502020204030204"/>
                <a:cs typeface="Calibri" panose="020F0502020204030204"/>
              </a:rPr>
              <a:t>PPTs</a:t>
            </a:r>
            <a:r>
              <a:rPr lang="pt-BR" sz="1600" i="1" dirty="0">
                <a:solidFill>
                  <a:srgbClr val="6A447D"/>
                </a:solidFill>
                <a:latin typeface="Calibri" panose="020F0502020204030204"/>
                <a:cs typeface="Calibri" panose="020F0502020204030204"/>
              </a:rPr>
              <a:t> e inserir dados de outros trabalhos que você  também vai inscrever. Acredite, isso é mais comum do que você imagina!</a:t>
            </a:r>
            <a:endParaRPr lang="pt-BR" sz="1600" i="1" dirty="0">
              <a:solidFill>
                <a:srgbClr val="6A447D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pt-BR" sz="1600" i="1" dirty="0">
                <a:solidFill>
                  <a:srgbClr val="4A4953"/>
                </a:solidFill>
                <a:latin typeface="Calibri" panose="020F0502020204030204"/>
                <a:cs typeface="Calibri" panose="020F0502020204030204"/>
              </a:rPr>
              <a:t>Não existe limite de slides. Mas, pensa com a gente: quanto mais objetiva for sua defesa, melhor para a avaliação dos jurados e possíveis feedbacks, concorda?</a:t>
            </a:r>
            <a:endParaRPr lang="pt-BR" sz="1600" i="1" dirty="0">
              <a:solidFill>
                <a:srgbClr val="4A4953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pt-BR" sz="1600" i="1" dirty="0">
                <a:solidFill>
                  <a:srgbClr val="421564"/>
                </a:solidFill>
                <a:latin typeface="Calibri" panose="020F0502020204030204"/>
                <a:cs typeface="Calibri" panose="020F0502020204030204"/>
              </a:rPr>
              <a:t>E por último: não se esqueça de inserir os arquivos em alta resolução nos campos disponíveis na plataforma de inscrição. As imagens que você coloca aqui ficam em resolução menor, o que dificulta a avaliação</a:t>
            </a:r>
            <a:endParaRPr lang="pt-BR" sz="1600" i="1" dirty="0">
              <a:solidFill>
                <a:srgbClr val="421564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600" i="1" dirty="0">
                <a:solidFill>
                  <a:srgbClr val="421564"/>
                </a:solidFill>
                <a:latin typeface="Calibri" panose="020F0502020204030204"/>
                <a:cs typeface="Calibri" panose="020F0502020204030204"/>
              </a:rPr>
              <a:t> VAMOS COMEÇAR? Se ainda não leu o Regulamento, este é o primeiro passo. Vamos dar uma ajudinha: </a:t>
            </a:r>
            <a:r>
              <a:rPr lang="pt-BR" sz="1600" i="1" dirty="0">
                <a:solidFill>
                  <a:srgbClr val="421564"/>
                </a:solidFill>
                <a:highlight>
                  <a:srgbClr val="FFFF00"/>
                </a:highlight>
                <a:latin typeface="Calibri" panose="020F0502020204030204"/>
                <a:cs typeface="Calibri" panose="020F0502020204030204"/>
              </a:rPr>
              <a:t>clique aqui</a:t>
            </a:r>
            <a:r>
              <a:rPr lang="pt-BR" sz="1600" i="1" dirty="0">
                <a:solidFill>
                  <a:srgbClr val="421564"/>
                </a:solidFill>
                <a:latin typeface="Calibri" panose="020F0502020204030204"/>
                <a:cs typeface="Calibri" panose="020F0502020204030204"/>
              </a:rPr>
              <a:t> para acessar.</a:t>
            </a:r>
            <a:endParaRPr lang="pt-BR" sz="1600" i="1" dirty="0">
              <a:solidFill>
                <a:srgbClr val="421564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763688" y="450880"/>
            <a:ext cx="6395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421564"/>
                </a:solidFill>
                <a:latin typeface="Calibri" panose="020F0502020204030204"/>
                <a:cs typeface="Calibri" panose="020F0502020204030204"/>
              </a:rPr>
              <a:t>COMO FAZER A DEFESA DO PROJETO</a:t>
            </a:r>
            <a:endParaRPr lang="en-US" sz="3200" b="1" i="1" dirty="0">
              <a:solidFill>
                <a:srgbClr val="421564"/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4572000" y="1347614"/>
            <a:ext cx="0" cy="3168352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1"/>
          <p:cNvSpPr txBox="1"/>
          <p:nvPr/>
        </p:nvSpPr>
        <p:spPr>
          <a:xfrm>
            <a:off x="2051720" y="124113"/>
            <a:ext cx="6480714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en-US" sz="3200" b="1" i="1" dirty="0">
                <a:solidFill>
                  <a:srgbClr val="ED1651"/>
                </a:solidFill>
                <a:latin typeface="Calibri" panose="020F0502020204030204"/>
                <a:cs typeface="Calibri" panose="020F0502020204030204"/>
              </a:rPr>
              <a:t>Clube Desconto</a:t>
            </a:r>
            <a:br>
              <a:rPr lang="pt-BR" altLang="en-US" sz="3200" b="1" i="1" dirty="0">
                <a:solidFill>
                  <a:srgbClr val="ED1651"/>
                </a:solidFill>
                <a:latin typeface="Calibri" panose="020F0502020204030204"/>
                <a:cs typeface="Calibri" panose="020F0502020204030204"/>
              </a:rPr>
            </a:br>
            <a:r>
              <a:rPr lang="pt-BR" sz="1000" i="1" dirty="0">
                <a:solidFill>
                  <a:srgbClr val="EB5F6A"/>
                </a:solidFill>
                <a:latin typeface="Calibri" panose="020F0502020204030204"/>
                <a:cs typeface="Calibri" panose="020F0502020204030204"/>
              </a:rPr>
              <a:t>O Clube de Vantagens Unimed Paranavaí</a:t>
            </a:r>
            <a:endParaRPr lang="pt-BR" sz="36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" name="Título 1"/>
          <p:cNvSpPr txBox="1"/>
          <p:nvPr/>
        </p:nvSpPr>
        <p:spPr>
          <a:xfrm>
            <a:off x="303530" y="1337945"/>
            <a:ext cx="4124960" cy="1336675"/>
          </a:xfrm>
          <a:prstGeom prst="rect">
            <a:avLst/>
          </a:prstGeom>
        </p:spPr>
        <p:txBody>
          <a:bodyPr lIns="91440" tIns="45720" rIns="91440" bIns="45720" anchor="t">
            <a:normAutofit lnSpcReduction="2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000" i="1" dirty="0">
                <a:solidFill>
                  <a:srgbClr val="EB5F6A"/>
                </a:solidFill>
                <a:latin typeface="Calibri" panose="020F0502020204030204"/>
                <a:cs typeface="Calibri" panose="020F0502020204030204"/>
              </a:rPr>
              <a:t>Aqui, ser Unimed vai muito mais além do que ter somente um plano de saúde.Nosso  case de maior sucesso, o Clube Desconto iniciou com uma premissa de agregar valor a marca aproximando e oportunizando negócios com empresas locais sendo um mecanismo para retenção de clientes. Todo mês uma oferta imperdível e um novo parceiro oferecendo uma condição exclusiva ao beneficiário Unimed.</a:t>
            </a:r>
            <a:endParaRPr lang="pt-BR" sz="10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03285" y="2139683"/>
            <a:ext cx="4124686" cy="1783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pt-BR" sz="10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000" i="1" dirty="0">
                <a:solidFill>
                  <a:srgbClr val="EB5F6A"/>
                </a:solidFill>
                <a:latin typeface="Calibri" panose="020F0502020204030204"/>
                <a:cs typeface="Calibri" panose="020F0502020204030204"/>
              </a:rPr>
              <a:t>O Clube Desconto Unimed Paranavaí, foi criado para proporcionar aos nossos “Bene”  a oportunidade de realizar compras de produtos e serviços com descontos exclusivos, além de oportunizar aos parceiros e comercio local, a chance de fomentar e alavancar seus negócios junto a nossa marca, fortalecendo o relacionamento da Unimed com empresas da região e enriquecendo o comércio local.</a:t>
            </a:r>
            <a:endParaRPr lang="pt-BR" sz="10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0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000" i="1" dirty="0">
                <a:solidFill>
                  <a:srgbClr val="EB5F6A"/>
                </a:solidFill>
                <a:latin typeface="Calibri" panose="020F0502020204030204"/>
                <a:cs typeface="Calibri" panose="020F0502020204030204"/>
              </a:rPr>
              <a:t>Hoje o modelo do clube é replicado em outras singulares, como Foz do Iguaçú, com desenvolvimento em Cascavel, Norte Pioneiro, Londrina e Campo Mourão...</a:t>
            </a:r>
            <a:endParaRPr lang="pt-BR" sz="100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9" name="Título 1"/>
          <p:cNvSpPr txBox="1"/>
          <p:nvPr/>
        </p:nvSpPr>
        <p:spPr>
          <a:xfrm>
            <a:off x="4860290" y="1337945"/>
            <a:ext cx="3975735" cy="1017270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110" i="1" dirty="0">
                <a:solidFill>
                  <a:srgbClr val="EB5F6A"/>
                </a:solidFill>
                <a:latin typeface="Calibri" panose="020F0502020204030204"/>
                <a:cs typeface="Calibri" panose="020F0502020204030204"/>
              </a:rPr>
              <a:t>O parceiro ganha a visibilidade através de nossos canais internos, portal, aplicativo e redes sociais. </a:t>
            </a:r>
            <a:endParaRPr lang="pt-BR" sz="111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110" i="1" dirty="0">
              <a:solidFill>
                <a:srgbClr val="EB5F6A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110" i="1" dirty="0">
                <a:solidFill>
                  <a:srgbClr val="EB5F6A"/>
                </a:solidFill>
                <a:latin typeface="Calibri" panose="020F0502020204030204"/>
                <a:cs typeface="Calibri" panose="020F0502020204030204"/>
              </a:rPr>
              <a:t> </a:t>
            </a:r>
            <a:endParaRPr lang="pt-BR" sz="1110" i="1" dirty="0">
              <a:solidFill>
                <a:schemeClr val="accent5">
                  <a:lumMod val="90000"/>
                  <a:lumOff val="10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10" name="Imagem 9" descr="FEED CAPA PARCEIRO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7990" y="1851660"/>
            <a:ext cx="2414270" cy="2414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/>
          <p:nvPr/>
        </p:nvSpPr>
        <p:spPr>
          <a:xfrm>
            <a:off x="755650" y="1275715"/>
            <a:ext cx="6253480" cy="9880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b="1" i="1" dirty="0">
                <a:solidFill>
                  <a:srgbClr val="F3974C"/>
                </a:solidFill>
                <a:latin typeface="Calibri" panose="020F0502020204030204"/>
                <a:cs typeface="Calibri" panose="020F0502020204030204"/>
              </a:rPr>
              <a:t>Clube Desconto</a:t>
            </a:r>
            <a:r>
              <a:rPr lang="pt-BR" i="1" dirty="0">
                <a:solidFill>
                  <a:srgbClr val="F3974C"/>
                </a:solidFill>
                <a:latin typeface="Calibri" panose="020F0502020204030204"/>
                <a:cs typeface="Calibri" panose="020F0502020204030204"/>
              </a:rPr>
              <a:t> </a:t>
            </a:r>
            <a:endParaRPr lang="pt-BR" i="1" dirty="0">
              <a:solidFill>
                <a:srgbClr val="F3974C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000" i="1" dirty="0">
                <a:solidFill>
                  <a:srgbClr val="F3974C"/>
                </a:solidFill>
                <a:latin typeface="Calibri" panose="020F0502020204030204"/>
                <a:cs typeface="Calibri" panose="020F0502020204030204"/>
              </a:rPr>
              <a:t>O Clube de Vantagens Unimed Paranavaí</a:t>
            </a:r>
            <a:endParaRPr lang="pt-BR" sz="1000" i="1" dirty="0">
              <a:solidFill>
                <a:srgbClr val="F3974C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239748" y="330791"/>
            <a:ext cx="3636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EB7D28"/>
                </a:solidFill>
                <a:latin typeface="Calibri" panose="020F0502020204030204"/>
                <a:cs typeface="Calibri" panose="020F0502020204030204"/>
              </a:rPr>
              <a:t>SOBRE O TRABALHO</a:t>
            </a:r>
            <a:endParaRPr lang="en-US" sz="3200" b="1" i="1" dirty="0">
              <a:solidFill>
                <a:srgbClr val="EB7D28"/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5" name="Imagem 4" descr="Logo clube_Banner Ad Large cópia_Banner Ad Large borda cópi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851660"/>
            <a:ext cx="756412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4572000" y="1347614"/>
            <a:ext cx="0" cy="324036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ítulo 1"/>
          <p:cNvSpPr txBox="1"/>
          <p:nvPr/>
        </p:nvSpPr>
        <p:spPr>
          <a:xfrm>
            <a:off x="4788023" y="1347614"/>
            <a:ext cx="3600401" cy="3240360"/>
          </a:xfrm>
          <a:prstGeom prst="rect">
            <a:avLst/>
          </a:prstGeom>
        </p:spPr>
        <p:txBody>
          <a:bodyPr>
            <a:normAutofit lnSpcReduction="2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200" i="1" dirty="0">
                <a:solidFill>
                  <a:srgbClr val="26A475"/>
                </a:solidFill>
                <a:latin typeface="Calibri" panose="020F0502020204030204"/>
                <a:cs typeface="Calibri" panose="020F0502020204030204"/>
              </a:rPr>
              <a:t>Nosso objetivo com o clube era estreitar o relacionamento da Unimed com as empresas locais de todos os portes, do pequeno ao grande, seu negócio pode estar no Clube Desconto.</a:t>
            </a:r>
            <a:endParaRPr lang="pt-BR" sz="1200" i="1" dirty="0">
              <a:solidFill>
                <a:srgbClr val="26A475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26A475"/>
                </a:solidFill>
                <a:latin typeface="Calibri" panose="020F0502020204030204"/>
                <a:cs typeface="Calibri" panose="020F0502020204030204"/>
              </a:rPr>
              <a:t> Nosso cenário,  perante a concorrência, era de agregar mais valor a marca Unimed, afastando somente a comparação de preço final do plano que muitas vezes fazia com que nosso potencial cliente, escolhesse outra empresa. Ser Unimed, vai  muito mais além do que ter somente um plano.  </a:t>
            </a:r>
            <a:endParaRPr lang="pt-BR" sz="1200" i="1" dirty="0">
              <a:solidFill>
                <a:srgbClr val="26A475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26A475"/>
                </a:solidFill>
                <a:latin typeface="Calibri" panose="020F0502020204030204"/>
                <a:cs typeface="Calibri" panose="020F0502020204030204"/>
              </a:rPr>
              <a:t>  Com o Clube  o diferencial  sem “ser  Unimed”.</a:t>
            </a:r>
            <a:br>
              <a:rPr lang="pt-BR" sz="1200" i="1" dirty="0">
                <a:solidFill>
                  <a:srgbClr val="26A475"/>
                </a:solidFill>
                <a:latin typeface="Calibri" panose="020F0502020204030204"/>
                <a:cs typeface="Calibri" panose="020F0502020204030204"/>
              </a:rPr>
            </a:br>
            <a:r>
              <a:rPr lang="pt-BR" sz="1200" i="1" dirty="0">
                <a:solidFill>
                  <a:srgbClr val="26A475"/>
                </a:solidFill>
                <a:latin typeface="Calibri" panose="020F0502020204030204"/>
                <a:cs typeface="Calibri" panose="020F0502020204030204"/>
              </a:rPr>
              <a:t>Indiretamente, reafirmamos isso a sociedade quando você  avista nossas placas de identificações nos pontos de estabelecimentos das empresas parceiras, uma ação feita exclusivamente para quem é Unimed ou um desconto exclusivo que só é aplicado com a apresentação da carteirinha para beneficiarios Unimed Paranavaí. Ser Unimed aqui na região, é muito mais vantajoso e econômico!</a:t>
            </a:r>
            <a:endParaRPr lang="pt-BR" sz="1200" i="1" dirty="0">
              <a:solidFill>
                <a:srgbClr val="26A475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0" name="Título 1"/>
          <p:cNvSpPr txBox="1"/>
          <p:nvPr/>
        </p:nvSpPr>
        <p:spPr>
          <a:xfrm>
            <a:off x="1115485" y="1347614"/>
            <a:ext cx="3312369" cy="3384376"/>
          </a:xfrm>
          <a:prstGeom prst="rect">
            <a:avLst/>
          </a:prstGeom>
        </p:spPr>
        <p:txBody>
          <a:bodyPr>
            <a:normAutofit lnSpcReduction="2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200" i="1" dirty="0">
                <a:solidFill>
                  <a:schemeClr val="tx2"/>
                </a:solidFill>
                <a:latin typeface="Calibri" panose="020F0502020204030204"/>
                <a:cs typeface="Calibri" panose="020F0502020204030204"/>
                <a:sym typeface="+mn-ea"/>
              </a:rPr>
              <a:t>Nosso público alvo é nosso beneficiário, proporcionar uma experiência além dos nossos consultórios e hospitais, era nosso maior desafio.</a:t>
            </a:r>
            <a:endParaRPr lang="pt-BR" sz="1200" i="1" dirty="0">
              <a:solidFill>
                <a:schemeClr val="tx2"/>
              </a:solidFill>
              <a:latin typeface="Calibri" panose="020F0502020204030204"/>
              <a:cs typeface="Calibri" panose="020F0502020204030204"/>
              <a:sym typeface="+mn-ea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chemeClr val="tx2"/>
                </a:solidFill>
                <a:latin typeface="Calibri" panose="020F0502020204030204"/>
                <a:cs typeface="Calibri" panose="020F0502020204030204"/>
                <a:sym typeface="+mn-ea"/>
              </a:rPr>
              <a:t>Com o clube fazemos com que o beneficiário possa ter uma experiência diária com o plano, e inserimos a Unimed em todos os momentos da sua vida, você pode ter uma experiência Unimed sem precisar  precisando de atendimento médico. </a:t>
            </a:r>
            <a:endParaRPr lang="pt-BR" sz="1200" i="1" dirty="0">
              <a:solidFill>
                <a:schemeClr val="tx2"/>
              </a:solidFill>
              <a:latin typeface="Calibri" panose="020F0502020204030204"/>
              <a:cs typeface="Calibri" panose="020F0502020204030204"/>
              <a:sym typeface="+mn-ea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chemeClr val="tx2"/>
                </a:solidFill>
                <a:latin typeface="Calibri" panose="020F0502020204030204"/>
                <a:cs typeface="Calibri" panose="020F0502020204030204"/>
                <a:sym typeface="+mn-ea"/>
              </a:rPr>
              <a:t>Estamos com você em uma escolha de restaurante, no desafio da academia, na sua ida ao cinema, todos esses lugares você poderá ter uma experiência apenas sendo beneficiário Unimed.</a:t>
            </a:r>
            <a:endParaRPr lang="pt-BR" sz="1200" i="1" dirty="0">
              <a:solidFill>
                <a:schemeClr val="tx2"/>
              </a:solidFill>
              <a:latin typeface="Calibri" panose="020F0502020204030204"/>
              <a:cs typeface="Calibri" panose="020F0502020204030204"/>
              <a:sym typeface="+mn-ea"/>
            </a:endParaRPr>
          </a:p>
          <a:p>
            <a:pPr marL="0" indent="0">
              <a:buNone/>
            </a:pPr>
            <a:endParaRPr lang="pt-BR" sz="1200" i="1" dirty="0">
              <a:solidFill>
                <a:schemeClr val="tx2"/>
              </a:solidFill>
              <a:latin typeface="Calibri" panose="020F0502020204030204"/>
              <a:cs typeface="Calibri" panose="020F0502020204030204"/>
              <a:sym typeface="+mn-ea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chemeClr val="tx2"/>
                </a:solidFill>
                <a:latin typeface="Calibri" panose="020F0502020204030204"/>
                <a:cs typeface="Calibri" panose="020F0502020204030204"/>
                <a:sym typeface="+mn-ea"/>
              </a:rPr>
              <a:t> Para empresas oportunizamos e ainda abrimos uma porta de negociação até mesmo para um novo contratante, podendo além de fechar o plano para sua empresa, entrar para o clube somando uma parceria de negócios que poderá levar mais clientes até eles através do canal Unimed. </a:t>
            </a:r>
            <a:endParaRPr lang="pt-BR" sz="1200" i="1" dirty="0">
              <a:solidFill>
                <a:schemeClr val="tx2"/>
              </a:solidFill>
              <a:latin typeface="Calibri" panose="020F0502020204030204"/>
              <a:cs typeface="Calibri" panose="020F0502020204030204"/>
              <a:sym typeface="+mn-ea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2627784" y="411510"/>
            <a:ext cx="4897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PÚBLICO-ALVO E OBJETIVOS</a:t>
            </a:r>
            <a:endParaRPr lang="en-US" sz="3200" b="1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/>
          <p:nvPr/>
        </p:nvSpPr>
        <p:spPr>
          <a:xfrm>
            <a:off x="395605" y="1419860"/>
            <a:ext cx="5095240" cy="285813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Todo mês um novo parceiro com uma condição imperdível! Com o objetivo de estar sempre fomentando e mantendo em destaque o clube, todos os meses separamos um parceiro para fazermos juntos uma campanha MENSAL.  Para entrar no clube possúimos duas formas de abordagem, ativa e passiva.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b="1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Ativa: </a:t>
            </a: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A</a:t>
            </a: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nalisamos  oportunidades de negócios junto a marca, e selecionamos parceiros potenciais que estejam alinhados ao perfil dos beneficiários Unimed. Após isso entramos em contato com a empresa, apresentando a Unimed Paranavaí, abordando história, quantidade de beneficiários, canais de divulgação, visibilidade e engajamento, e o produto “Clube Desconto”, sugerindo uma condição de vantagens para ambo os lados.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b="1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Passivo:</a:t>
            </a: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 A empresa interessada entra em contato em nosso site na aba Clube Desconto, onde o contato é repassado ao setor de Marketing da Unimed Paranavaí, onde será analisada a possibilidade de parceria, considerando o ramo de atuação e a condição proposta.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 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779912" y="339502"/>
            <a:ext cx="2233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2D6343"/>
                </a:solidFill>
                <a:latin typeface="Calibri" panose="020F0502020204030204"/>
                <a:cs typeface="Calibri" panose="020F0502020204030204"/>
              </a:rPr>
              <a:t>ESTRATÉGIA</a:t>
            </a:r>
            <a:endParaRPr lang="en-US" sz="3200" b="1" i="1" dirty="0">
              <a:solidFill>
                <a:srgbClr val="2D6343"/>
              </a:solidFill>
              <a:latin typeface="Calibri" panose="020F0502020204030204"/>
              <a:cs typeface="Calibri" panose="020F0502020204030204"/>
            </a:endParaRPr>
          </a:p>
        </p:txBody>
      </p:sp>
      <p:pic>
        <p:nvPicPr>
          <p:cNvPr id="3" name="Imagem 2" descr="WhatsApp Image 2022-10-07 at 16.40.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6280" y="1131570"/>
            <a:ext cx="1598930" cy="1583055"/>
          </a:xfrm>
          <a:prstGeom prst="rect">
            <a:avLst/>
          </a:prstGeom>
        </p:spPr>
      </p:pic>
      <p:pic>
        <p:nvPicPr>
          <p:cNvPr id="4" name="Imagem 3" descr="WhatsApp Image 2022-10-07 at 16.39.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280" y="2715895"/>
            <a:ext cx="1585595" cy="1578610"/>
          </a:xfrm>
          <a:prstGeom prst="rect">
            <a:avLst/>
          </a:prstGeom>
        </p:spPr>
      </p:pic>
      <p:pic>
        <p:nvPicPr>
          <p:cNvPr id="6" name="Imagem 5" descr="WhatsApp Image 2022-10-07 at 16.37.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5525" y="2714625"/>
            <a:ext cx="1590675" cy="1579880"/>
          </a:xfrm>
          <a:prstGeom prst="rect">
            <a:avLst/>
          </a:prstGeom>
        </p:spPr>
      </p:pic>
      <p:pic>
        <p:nvPicPr>
          <p:cNvPr id="7" name="Imagem 6" descr="WhatsApp Image 2022-10-07 at 16.41.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5210" y="1136015"/>
            <a:ext cx="1591310" cy="1579880"/>
          </a:xfrm>
          <a:prstGeom prst="rect">
            <a:avLst/>
          </a:prstGeom>
        </p:spPr>
      </p:pic>
      <p:sp>
        <p:nvSpPr>
          <p:cNvPr id="8" name="Título 1"/>
          <p:cNvSpPr txBox="1"/>
          <p:nvPr/>
        </p:nvSpPr>
        <p:spPr>
          <a:xfrm>
            <a:off x="6372225" y="4156075"/>
            <a:ext cx="2800985" cy="68453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endParaRPr lang="pt-BR" sz="1200" i="1" dirty="0">
              <a:solidFill>
                <a:srgbClr val="BA5B9F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chemeClr val="tx2">
                    <a:lumMod val="50000"/>
                  </a:schemeClr>
                </a:solidFill>
                <a:latin typeface="Calibri" panose="020F0502020204030204"/>
                <a:cs typeface="Calibri" panose="020F0502020204030204"/>
              </a:rPr>
              <a:t>Postagens no feed instagram</a:t>
            </a:r>
            <a:endParaRPr lang="pt-BR" sz="1200" i="1" dirty="0">
              <a:solidFill>
                <a:schemeClr val="tx2">
                  <a:lumMod val="50000"/>
                </a:schemeClr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/>
          <p:cNvSpPr txBox="1"/>
          <p:nvPr/>
        </p:nvSpPr>
        <p:spPr>
          <a:xfrm>
            <a:off x="395605" y="1419860"/>
            <a:ext cx="8056245" cy="2858135"/>
          </a:xfrm>
          <a:prstGeom prst="rect">
            <a:avLst/>
          </a:prstGeom>
        </p:spPr>
        <p:txBody>
          <a:bodyPr>
            <a:normAutofit fontScale="90000"/>
          </a:bodyPr>
          <a:lstStyle>
            <a:defPPr>
              <a:defRPr lang="pt-BR"/>
            </a:defPPr>
            <a:lvl1pPr marL="342900" indent="-342900" algn="just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4A4953"/>
                </a:solidFill>
                <a:latin typeface="Trebuchet MS" panose="020B0603020202020204"/>
                <a:cs typeface="Trebuchet MS" panose="020B0603020202020204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  <a:sym typeface="+mn-ea"/>
              </a:rPr>
              <a:t>Durante a prospecção, é apresentado a modalidade esperada de campanha, geralmente mensal ou conforme alguma ação pontual que pode ser criada, após isso é definido um desconto fixo para o contrato anual negociando para o primeiro mês de ingresso,  uma condição maior de desconto, chamada de “Oferta Imperdível”, para poder entrar na campanha, que perdurá  o prazo definido, juntos estabelecemos  um brinde para ser sorteado através do Instagram Oficial Unimed (@unimedparanavai),  que mantém o parceiro ativo durante todo mês, com um engajamento organico da publicação e repostagens gerada por ambas contas.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  <a:sym typeface="+mn-ea"/>
              </a:rPr>
              <a:t>O exoval da campanha é criado por nossa equipe de marketing,  distríbuido em  nossos canais internos e redes sociais, como o espaço fixo em nosso canal de impressão de boletos em formato de banner, aplicativo na aba “noticias” e nossas redes sociais.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  <a:sym typeface="+mn-ea"/>
            </a:endParaRPr>
          </a:p>
          <a:p>
            <a:pPr marL="0" indent="0">
              <a:buNone/>
            </a:pP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  <a:sym typeface="+mn-ea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  <a:sym typeface="+mn-ea"/>
              </a:rPr>
              <a:t>O projeto abre um leque de oportunidades, várias ações foram criadas através do clube, como nossa “Black Unimed”, “Caça aos Ovos” e “Sessão Unimed”, essas campanhas pontuais, enriqueceram ainda mais o projeto, que trouxe hoje a relevância e força do produto   dentro da Unimed Paranavaí, sendo praticamente, “um novo produto” e nosso maior diferencial na região perante a concorrência. Empresas que são daqui, utilizadas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  <a:sym typeface="+mn-ea"/>
            </a:endParaRPr>
          </a:p>
          <a:p>
            <a:pPr marL="0" indent="0">
              <a:buNone/>
            </a:pP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pt-BR" sz="1200" i="1" dirty="0">
                <a:solidFill>
                  <a:srgbClr val="128A4B"/>
                </a:solidFill>
                <a:latin typeface="Calibri" panose="020F0502020204030204"/>
                <a:cs typeface="Calibri" panose="020F0502020204030204"/>
              </a:rPr>
              <a:t> </a:t>
            </a:r>
            <a:endParaRPr lang="pt-BR" sz="1200" i="1" dirty="0">
              <a:solidFill>
                <a:srgbClr val="128A4B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779912" y="339502"/>
            <a:ext cx="2233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2D6343"/>
                </a:solidFill>
                <a:latin typeface="Calibri" panose="020F0502020204030204"/>
                <a:cs typeface="Calibri" panose="020F0502020204030204"/>
              </a:rPr>
              <a:t>ESTRATÉGIA</a:t>
            </a:r>
            <a:endParaRPr lang="en-US" sz="3200" b="1" i="1" dirty="0">
              <a:solidFill>
                <a:srgbClr val="2D6343"/>
              </a:solidFill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Personalizada 2">
      <a:dk1>
        <a:srgbClr val="0C0C0C"/>
      </a:dk1>
      <a:lt1>
        <a:sysClr val="window" lastClr="FFFFFF"/>
      </a:lt1>
      <a:dk2>
        <a:srgbClr val="00995C"/>
      </a:dk2>
      <a:lt2>
        <a:srgbClr val="FFF2CE"/>
      </a:lt2>
      <a:accent1>
        <a:srgbClr val="EE7203"/>
      </a:accent1>
      <a:accent2>
        <a:srgbClr val="E50046"/>
      </a:accent2>
      <a:accent3>
        <a:srgbClr val="BBD034"/>
      </a:accent3>
      <a:accent4>
        <a:srgbClr val="A71680"/>
      </a:accent4>
      <a:accent5>
        <a:srgbClr val="035E53"/>
      </a:accent5>
      <a:accent6>
        <a:srgbClr val="6B3200"/>
      </a:accent6>
      <a:hlink>
        <a:srgbClr val="FFCC00"/>
      </a:hlink>
      <a:folHlink>
        <a:srgbClr val="46195F"/>
      </a:folHlink>
    </a:clrScheme>
    <a:fontScheme name="UNIMED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7539</Words>
  <Application>WPS Presentation</Application>
  <PresentationFormat>Apresentação na tela (16:9)</PresentationFormat>
  <Paragraphs>119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SimSun</vt:lpstr>
      <vt:lpstr>Wingdings</vt:lpstr>
      <vt:lpstr>Calibri</vt:lpstr>
      <vt:lpstr>Trebuchet MS</vt:lpstr>
      <vt:lpstr>Microsoft YaHei</vt:lpstr>
      <vt:lpstr>Arial Unicode MS</vt:lpstr>
      <vt:lpstr>Tema do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Julia Fernandes Di Fraia</dc:creator>
  <cp:lastModifiedBy>mkt</cp:lastModifiedBy>
  <cp:revision>133</cp:revision>
  <dcterms:created xsi:type="dcterms:W3CDTF">2015-01-12T13:05:00Z</dcterms:created>
  <dcterms:modified xsi:type="dcterms:W3CDTF">2022-10-07T20:56:57Z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7E0A1316BA1243DB8E9A3C6B26849CC7</vt:lpwstr>
  </property>
  <property fmtid="{D5CDD505-2E9C-101B-9397-08002B2CF9AE}" pid="3" name="KSOProductBuildVer">
    <vt:lpwstr>1046-11.2.0.11191</vt:lpwstr>
  </property>
</Properties>
</file>