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69" r:id="rId3"/>
    <p:sldId id="262" r:id="rId4"/>
    <p:sldId id="261" r:id="rId5"/>
    <p:sldId id="263" r:id="rId6"/>
    <p:sldId id="264" r:id="rId7"/>
    <p:sldId id="270" r:id="rId8"/>
    <p:sldId id="271" r:id="rId9"/>
    <p:sldId id="272" r:id="rId10"/>
    <p:sldId id="265" r:id="rId11"/>
    <p:sldId id="275" r:id="rId12"/>
    <p:sldId id="266" r:id="rId13"/>
    <p:sldId id="274" r:id="rId14"/>
    <p:sldId id="268" r:id="rId15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una Mineiro Leal" initials="BML" lastIdx="1" clrIdx="0">
    <p:extLst>
      <p:ext uri="{19B8F6BF-5375-455C-9EA6-DF929625EA0E}">
        <p15:presenceInfo xmlns:p15="http://schemas.microsoft.com/office/powerpoint/2012/main" userId="S::bruna.leal@unimed.coop.br::7ac806a8-7053-49a4-960e-65b220faf2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953"/>
    <a:srgbClr val="26A475"/>
    <a:srgbClr val="A3238E"/>
    <a:srgbClr val="421564"/>
    <a:srgbClr val="BA5B9F"/>
    <a:srgbClr val="128A4B"/>
    <a:srgbClr val="2D6343"/>
    <a:srgbClr val="EB5F6A"/>
    <a:srgbClr val="ED1651"/>
    <a:srgbClr val="F397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9" autoAdjust="0"/>
    <p:restoredTop sz="94697" autoAdjust="0"/>
  </p:normalViewPr>
  <p:slideViewPr>
    <p:cSldViewPr>
      <p:cViewPr varScale="1">
        <p:scale>
          <a:sx n="138" d="100"/>
          <a:sy n="138" d="100"/>
        </p:scale>
        <p:origin x="1134" y="120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71B8D-3F80-4418-898F-90DA83DAFDE9}" type="datetimeFigureOut">
              <a:rPr lang="pt-BR" smtClean="0"/>
              <a:pPr/>
              <a:t>07/10/2022</a:t>
            </a:fld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5158D-2AC7-40CD-BD84-E0AECB5F4DA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267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494A9CBD-5D41-A1E9-6B5B-572191CCEC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"/>
            <a:ext cx="9144000" cy="51409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1E3A7B3-E5A9-4B17-F117-D025DFE8EF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5A02789-A057-1CBD-FDDA-D1D7FA45D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A8BC8A-2A46-6C14-3879-D3D4F862D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0B357E8-B070-719D-D15B-0FB910FB0B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2FCB107-B25B-3588-1473-32CB8D6540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85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689E3FD-32C1-6C40-DABC-7C7BC5BA65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6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E3B45C6-0C2F-7D48-3970-3CEAE99DA5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3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hospitaisbrasil.com.br/hospital-unimed-volta-redonda-realiza-projecoes-de-fotografias-de-mulheres-que-venceram-cancer-de-mama/" TargetMode="External"/><Relationship Id="rId2" Type="http://schemas.openxmlformats.org/officeDocument/2006/relationships/hyperlink" Target="https://www.unimed.coop.br/web/cnu-central/publicacoes/hospital-unimed-volta-redonda-realiza-projecoes-ao-ar-livre-de-fotografias-de-mulheres-que-venceram-o-cancer-de-mama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5B5F8C02-9F2F-4146-8A92-626ED20C5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51920" y="4011910"/>
            <a:ext cx="1112270" cy="51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69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321523" y="1419621"/>
            <a:ext cx="6039316" cy="43204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600" i="1" dirty="0">
                <a:solidFill>
                  <a:srgbClr val="BA5B9F"/>
                </a:solidFill>
                <a:latin typeface="Calibri"/>
                <a:cs typeface="Calibri"/>
              </a:rPr>
              <a:t>Projeção mapeada da Exposição “Mulheres Incríveis”.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7131D6C-A91A-405D-9E2E-7479614FEA2F}"/>
              </a:ext>
            </a:extLst>
          </p:cNvPr>
          <p:cNvSpPr txBox="1"/>
          <p:nvPr/>
        </p:nvSpPr>
        <p:spPr>
          <a:xfrm>
            <a:off x="3419872" y="402797"/>
            <a:ext cx="3077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A3238E"/>
                </a:solidFill>
                <a:latin typeface="Calibri"/>
                <a:cs typeface="Calibri"/>
              </a:rPr>
              <a:t>PEÇAS INSCRITAS</a:t>
            </a:r>
          </a:p>
        </p:txBody>
      </p:sp>
      <p:pic>
        <p:nvPicPr>
          <p:cNvPr id="2" name="WhatsApp Video 2022-09-29 at 14.08.24">
            <a:hlinkClick r:id="" action="ppaction://media"/>
            <a:extLst>
              <a:ext uri="{FF2B5EF4-FFF2-40B4-BE49-F238E27FC236}">
                <a16:creationId xmlns:a16="http://schemas.microsoft.com/office/drawing/2014/main" id="{1E12E5E6-9C91-BC2A-B54E-A4ADCAF203C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76056" y="1529139"/>
            <a:ext cx="1789878" cy="325432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697B91E-D59F-92C6-A058-03E41C13E9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05"/>
          <a:stretch/>
        </p:blipFill>
        <p:spPr>
          <a:xfrm>
            <a:off x="2721278" y="2256802"/>
            <a:ext cx="2237445" cy="203169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6CF4ED9-27E0-5B08-5625-639AD756B6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97" y="1800202"/>
            <a:ext cx="2237445" cy="298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321523" y="1419621"/>
            <a:ext cx="6039316" cy="43204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600" i="1" dirty="0">
                <a:solidFill>
                  <a:srgbClr val="BA5B9F"/>
                </a:solidFill>
                <a:latin typeface="Calibri"/>
                <a:cs typeface="Calibri"/>
              </a:rPr>
              <a:t>Divulgação da Exposição “Mulheres Incríveis”.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7131D6C-A91A-405D-9E2E-7479614FEA2F}"/>
              </a:ext>
            </a:extLst>
          </p:cNvPr>
          <p:cNvSpPr txBox="1"/>
          <p:nvPr/>
        </p:nvSpPr>
        <p:spPr>
          <a:xfrm>
            <a:off x="3419872" y="402797"/>
            <a:ext cx="3077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A3238E"/>
                </a:solidFill>
                <a:latin typeface="Calibri"/>
                <a:cs typeface="Calibri"/>
              </a:rPr>
              <a:t>PEÇAS INSCRITAS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E73D55F-0AB1-262C-A75E-E421ACBFD3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75606"/>
            <a:ext cx="3219822" cy="321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97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467544" y="1491630"/>
            <a:ext cx="5256584" cy="23762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i="1" dirty="0">
                <a:latin typeface="Calibri"/>
                <a:cs typeface="Calibri"/>
              </a:rPr>
              <a:t>Emplacamos matérias na imprensa sobre a projeção do ensaio de fotos de pacientes.</a:t>
            </a:r>
          </a:p>
          <a:p>
            <a:pPr marL="0" indent="0">
              <a:buNone/>
            </a:pPr>
            <a:endParaRPr lang="pt-BR" i="1" dirty="0"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pt-BR" sz="1200" i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https://www.unimed.coop.br/web/cnu-central/publicacoes/hospital-unimed-volta-redonda-realiza-projecoes-ao-ar-livre-de-fotografias-de-mulheres-que-venceram-o-cancer-de-mama</a:t>
            </a:r>
            <a:endParaRPr lang="pt-BR" sz="1200" i="1" dirty="0">
              <a:latin typeface="Calibri"/>
              <a:cs typeface="Calibri"/>
            </a:endParaRPr>
          </a:p>
          <a:p>
            <a:pPr marL="0" indent="0">
              <a:buNone/>
            </a:pPr>
            <a:endParaRPr lang="pt-BR" sz="1200" i="1" dirty="0"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pt-BR" sz="1200" i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https://portalhospitaisbrasil.com.br/hospital-unimed-volta-redonda-realiza-projecoes-de-fotografias-de-mulheres-que-venceram-cancer-de-mama/</a:t>
            </a:r>
            <a:endParaRPr lang="pt-BR" sz="1200" i="1" dirty="0">
              <a:latin typeface="Calibri"/>
              <a:cs typeface="Calibri"/>
            </a:endParaRPr>
          </a:p>
          <a:p>
            <a:pPr marL="0" indent="0">
              <a:buNone/>
            </a:pPr>
            <a:endParaRPr lang="pt-BR" sz="1200" i="1" dirty="0">
              <a:latin typeface="Calibri"/>
              <a:cs typeface="Calibri"/>
            </a:endParaRPr>
          </a:p>
          <a:p>
            <a:pPr marL="0" indent="0">
              <a:buNone/>
            </a:pPr>
            <a:endParaRPr lang="pt-BR" i="1" dirty="0">
              <a:latin typeface="Calibri"/>
              <a:cs typeface="Calibri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C4E708F0-E035-4504-B158-E741F0D8B58F}"/>
              </a:ext>
            </a:extLst>
          </p:cNvPr>
          <p:cNvSpPr txBox="1"/>
          <p:nvPr/>
        </p:nvSpPr>
        <p:spPr>
          <a:xfrm>
            <a:off x="2699792" y="339502"/>
            <a:ext cx="4777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421564"/>
                </a:solidFill>
                <a:latin typeface="Calibri"/>
                <a:cs typeface="Calibri"/>
              </a:rPr>
              <a:t>RESULTADOS ALCANÇADOS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778F0DA-BFCD-FB88-76AF-80194FD48D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67694"/>
            <a:ext cx="1815716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424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467544" y="1216825"/>
            <a:ext cx="5184576" cy="23762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i="1" dirty="0">
                <a:latin typeface="Calibri"/>
                <a:cs typeface="Calibri"/>
              </a:rPr>
              <a:t>Em média nós temos 350 pacientes mulheres em tratamento do câncer de mama, 95% delas participaram das atividades propostas pela Oncologia do Hospital Unimed Volta Redonda.</a:t>
            </a:r>
          </a:p>
          <a:p>
            <a:pPr marL="0" indent="0">
              <a:buNone/>
            </a:pPr>
            <a:endParaRPr lang="pt-BR" i="1" dirty="0">
              <a:latin typeface="Calibri"/>
              <a:cs typeface="Calibri"/>
            </a:endParaRPr>
          </a:p>
          <a:p>
            <a:pPr marL="0" indent="0">
              <a:buNone/>
            </a:pPr>
            <a:endParaRPr lang="pt-BR" sz="1200" i="1" dirty="0">
              <a:latin typeface="Calibri"/>
              <a:cs typeface="Calibri"/>
            </a:endParaRPr>
          </a:p>
          <a:p>
            <a:pPr marL="0" indent="0">
              <a:buNone/>
            </a:pPr>
            <a:endParaRPr lang="pt-BR" i="1" dirty="0">
              <a:latin typeface="Calibri"/>
              <a:cs typeface="Calibri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C4E708F0-E035-4504-B158-E741F0D8B58F}"/>
              </a:ext>
            </a:extLst>
          </p:cNvPr>
          <p:cNvSpPr txBox="1"/>
          <p:nvPr/>
        </p:nvSpPr>
        <p:spPr>
          <a:xfrm>
            <a:off x="2699792" y="339502"/>
            <a:ext cx="4777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421564"/>
                </a:solidFill>
                <a:latin typeface="Calibri"/>
                <a:cs typeface="Calibri"/>
              </a:rPr>
              <a:t>RESULTADOS ALCANÇADOS</a:t>
            </a:r>
          </a:p>
        </p:txBody>
      </p:sp>
      <p:pic>
        <p:nvPicPr>
          <p:cNvPr id="6" name="Imagem 5" descr="Grupo de pessoas em pé ao redor de uma mesa&#10;&#10;Descrição gerada automaticamente">
            <a:extLst>
              <a:ext uri="{FF2B5EF4-FFF2-40B4-BE49-F238E27FC236}">
                <a16:creationId xmlns:a16="http://schemas.microsoft.com/office/drawing/2014/main" id="{1B70F939-116F-F6BA-1E1E-9D7FC9947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57" y="2650753"/>
            <a:ext cx="2670156" cy="1997402"/>
          </a:xfrm>
          <a:prstGeom prst="rect">
            <a:avLst/>
          </a:prstGeom>
        </p:spPr>
      </p:pic>
      <p:pic>
        <p:nvPicPr>
          <p:cNvPr id="8" name="Imagem 7" descr="Grupo de pessoas em pé na calçada&#10;&#10;Descrição gerada automaticamente">
            <a:extLst>
              <a:ext uri="{FF2B5EF4-FFF2-40B4-BE49-F238E27FC236}">
                <a16:creationId xmlns:a16="http://schemas.microsoft.com/office/drawing/2014/main" id="{6E91466D-C987-A028-188D-E6A55EC423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4"/>
          <a:stretch/>
        </p:blipFill>
        <p:spPr>
          <a:xfrm>
            <a:off x="6372200" y="2211710"/>
            <a:ext cx="2415094" cy="243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15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2793B947-C810-44F2-920C-59F278329B47}"/>
              </a:ext>
            </a:extLst>
          </p:cNvPr>
          <p:cNvSpPr txBox="1">
            <a:spLocks/>
          </p:cNvSpPr>
          <p:nvPr/>
        </p:nvSpPr>
        <p:spPr>
          <a:xfrm>
            <a:off x="4600889" y="1563638"/>
            <a:ext cx="3917728" cy="158417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i="1" dirty="0">
                <a:latin typeface="Calibri"/>
                <a:cs typeface="Calibri"/>
              </a:rPr>
              <a:t>Parabéns! Você acabou sua defesa!</a:t>
            </a:r>
          </a:p>
          <a:p>
            <a:pPr marL="0" indent="0">
              <a:buNone/>
            </a:pPr>
            <a:r>
              <a:rPr lang="pt-BR" i="1" dirty="0">
                <a:latin typeface="Calibri"/>
                <a:cs typeface="Calibri"/>
              </a:rPr>
              <a:t>Cruze os dedos e pé na tábua!</a:t>
            </a:r>
          </a:p>
          <a:p>
            <a:pPr marL="0" indent="0">
              <a:buNone/>
            </a:pPr>
            <a:endParaRPr lang="pt-BR" i="1" dirty="0"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pt-BR" i="1" dirty="0">
                <a:latin typeface="Calibri"/>
                <a:cs typeface="Calibri"/>
              </a:rPr>
              <a:t>Em caso de dúvidas, envie um e-mail para </a:t>
            </a:r>
            <a:r>
              <a:rPr lang="pt-BR" b="1" i="1" dirty="0">
                <a:solidFill>
                  <a:srgbClr val="A3238E"/>
                </a:solidFill>
                <a:latin typeface="Calibri"/>
                <a:cs typeface="Calibri"/>
              </a:rPr>
              <a:t>premiocm@unimed.coop.br 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7D413706-5BAD-4F5B-8E16-3236435AC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4368" y="4371950"/>
            <a:ext cx="968254" cy="45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691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353406"/>
            <a:ext cx="3784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A3238E"/>
                </a:solidFill>
                <a:latin typeface="Calibri"/>
                <a:cs typeface="Calibri"/>
              </a:rPr>
              <a:t>FAÇA SUA INSCRIÇÃO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407197" y="3194286"/>
            <a:ext cx="7200800" cy="961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b="1" i="1" dirty="0">
                <a:solidFill>
                  <a:srgbClr val="BA5B9F"/>
                </a:solidFill>
                <a:latin typeface="Calibri"/>
                <a:cs typeface="Calibri"/>
              </a:rPr>
              <a:t>Ações com o cliente e/ou sociedade – Outubro Rosa.</a:t>
            </a:r>
            <a:endParaRPr lang="pt-BR" sz="1200" b="1" i="1" dirty="0">
              <a:solidFill>
                <a:srgbClr val="BA5B9F"/>
              </a:solidFill>
              <a:latin typeface="Calibri"/>
              <a:cs typeface="Calibri"/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407197" y="1550081"/>
            <a:ext cx="7200800" cy="4258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b="1" i="1" dirty="0">
                <a:solidFill>
                  <a:srgbClr val="BA5B9F"/>
                </a:solidFill>
                <a:latin typeface="Calibri"/>
                <a:cs typeface="Calibri"/>
              </a:rPr>
              <a:t>Unimed Volta Redonda.</a:t>
            </a: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387474" y="2337552"/>
            <a:ext cx="7200800" cy="830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b="1" i="1" dirty="0">
                <a:solidFill>
                  <a:srgbClr val="BA5B9F"/>
                </a:solidFill>
                <a:latin typeface="Calibri"/>
                <a:cs typeface="Calibri"/>
              </a:rPr>
              <a:t>Médio porte.</a:t>
            </a:r>
            <a:endParaRPr lang="pt-BR" sz="1200" b="1" i="1" dirty="0">
              <a:solidFill>
                <a:srgbClr val="BA5B9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612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00" y="1347614"/>
            <a:ext cx="0" cy="3168352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1">
            <a:extLst>
              <a:ext uri="{FF2B5EF4-FFF2-40B4-BE49-F238E27FC236}">
                <a16:creationId xmlns:a16="http://schemas.microsoft.com/office/drawing/2014/main" id="{DA011D91-7000-4EE5-95BE-6D05A4B23B82}"/>
              </a:ext>
            </a:extLst>
          </p:cNvPr>
          <p:cNvSpPr txBox="1"/>
          <p:nvPr/>
        </p:nvSpPr>
        <p:spPr>
          <a:xfrm>
            <a:off x="2051720" y="123478"/>
            <a:ext cx="6480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ED1651"/>
                </a:solidFill>
                <a:latin typeface="Calibri"/>
                <a:cs typeface="Calibri"/>
              </a:rPr>
              <a:t>RESUMO DO TRABALHO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EA764C4-75A4-FB8A-65A0-C00E31BEF239}"/>
              </a:ext>
            </a:extLst>
          </p:cNvPr>
          <p:cNvSpPr txBox="1">
            <a:spLocks/>
          </p:cNvSpPr>
          <p:nvPr/>
        </p:nvSpPr>
        <p:spPr>
          <a:xfrm>
            <a:off x="303284" y="1338147"/>
            <a:ext cx="4124687" cy="945571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600" b="1" i="1" dirty="0">
                <a:solidFill>
                  <a:srgbClr val="EB5F6A"/>
                </a:solidFill>
                <a:latin typeface="Calibri"/>
                <a:cs typeface="Calibri"/>
              </a:rPr>
              <a:t>BREVE RESUMO </a:t>
            </a:r>
          </a:p>
          <a:p>
            <a:pPr marL="0" indent="0">
              <a:buNone/>
            </a:pPr>
            <a:r>
              <a:rPr lang="pt-BR" sz="1000" i="1" dirty="0">
                <a:solidFill>
                  <a:srgbClr val="EB5F6A"/>
                </a:solidFill>
                <a:latin typeface="Calibri"/>
                <a:cs typeface="Calibri"/>
              </a:rPr>
              <a:t>Conscientizar sobre a prevenção do câncer de mama através de ações que geram engajamento do público-alvo, contando a história das nossas pacientes oncológicas em tratamento como exemplo de superação.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BB34D13-4A41-C530-97FC-EACFDE79842C}"/>
              </a:ext>
            </a:extLst>
          </p:cNvPr>
          <p:cNvSpPr txBox="1"/>
          <p:nvPr/>
        </p:nvSpPr>
        <p:spPr>
          <a:xfrm>
            <a:off x="303284" y="2347595"/>
            <a:ext cx="39806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1600" b="1" i="1" dirty="0">
                <a:solidFill>
                  <a:srgbClr val="EB5F6A"/>
                </a:solidFill>
                <a:latin typeface="Calibri"/>
                <a:cs typeface="Calibri"/>
              </a:rPr>
              <a:t>PÚBLICO-ALVO</a:t>
            </a:r>
          </a:p>
          <a:p>
            <a:r>
              <a:rPr lang="pt-BR" sz="1000" i="1" dirty="0">
                <a:solidFill>
                  <a:srgbClr val="EB5F6A"/>
                </a:solidFill>
                <a:latin typeface="Calibri"/>
                <a:cs typeface="Calibri"/>
              </a:rPr>
              <a:t>Clientes da operadora e do Hospital Unimed Volta Redonda, principalmente mulheres, além da sociedade como um todo. Entendemos que os homens também podem ser considerados mas como multiplicadores.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D551112-0D3F-A3E3-B9F4-95888E448DA6}"/>
              </a:ext>
            </a:extLst>
          </p:cNvPr>
          <p:cNvSpPr txBox="1"/>
          <p:nvPr/>
        </p:nvSpPr>
        <p:spPr>
          <a:xfrm>
            <a:off x="303285" y="3579863"/>
            <a:ext cx="41246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1600" b="1" i="1" dirty="0">
                <a:solidFill>
                  <a:srgbClr val="EB5F6A"/>
                </a:solidFill>
                <a:latin typeface="Calibri"/>
                <a:cs typeface="Calibri"/>
              </a:rPr>
              <a:t>PRINCIPAIS RESULTADOS </a:t>
            </a:r>
          </a:p>
          <a:p>
            <a:pPr marL="0" indent="0">
              <a:buNone/>
            </a:pPr>
            <a:r>
              <a:rPr lang="pt-BR" sz="1000" i="1" dirty="0">
                <a:solidFill>
                  <a:srgbClr val="EB5F6A"/>
                </a:solidFill>
                <a:latin typeface="Calibri"/>
                <a:cs typeface="Calibri"/>
              </a:rPr>
              <a:t>Na Oncologia tivemos em média 95% de participação das pacientes (350 pessoas). A ação para sociedade virou matéria em jornais locais.</a:t>
            </a:r>
            <a:endParaRPr lang="pt-BR" sz="1600" i="1" dirty="0">
              <a:solidFill>
                <a:srgbClr val="EB5F6A"/>
              </a:solidFill>
              <a:latin typeface="Calibri"/>
              <a:cs typeface="Calibri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C51E31F-91F9-D8DB-7FD5-E9FC5E099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5" y="843558"/>
            <a:ext cx="3795883" cy="379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42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23527" y="1563637"/>
            <a:ext cx="6253335" cy="43204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i="1" dirty="0">
                <a:solidFill>
                  <a:srgbClr val="F3974C"/>
                </a:solidFill>
                <a:latin typeface="Calibri"/>
                <a:cs typeface="Calibri"/>
              </a:rPr>
              <a:t>Prevenção e Cuidado. Sua saúde em suas mãos!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2E23E9D9-D5F9-4B62-AB4A-A76DCC176DA2}"/>
              </a:ext>
            </a:extLst>
          </p:cNvPr>
          <p:cNvSpPr txBox="1"/>
          <p:nvPr/>
        </p:nvSpPr>
        <p:spPr>
          <a:xfrm>
            <a:off x="3239748" y="330791"/>
            <a:ext cx="3636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EB7D28"/>
                </a:solidFill>
                <a:latin typeface="Calibri"/>
                <a:cs typeface="Calibri"/>
              </a:rPr>
              <a:t>SOBRE O TRABALHO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CF1690C-3359-ABE1-3422-591A745D1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76307"/>
            <a:ext cx="4932040" cy="277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202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>
            <a:off x="4572000" y="1347614"/>
            <a:ext cx="0" cy="324036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ítulo 1"/>
          <p:cNvSpPr txBox="1">
            <a:spLocks/>
          </p:cNvSpPr>
          <p:nvPr/>
        </p:nvSpPr>
        <p:spPr>
          <a:xfrm>
            <a:off x="4788023" y="1347614"/>
            <a:ext cx="3600401" cy="32403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b="1" i="1" dirty="0">
                <a:solidFill>
                  <a:srgbClr val="26A475"/>
                </a:solidFill>
                <a:latin typeface="Calibri"/>
                <a:cs typeface="Calibri"/>
              </a:rPr>
              <a:t>OBJETIVOS DO PROJETO</a:t>
            </a:r>
          </a:p>
          <a:p>
            <a:pPr marL="0" indent="0">
              <a:buNone/>
            </a:pPr>
            <a:r>
              <a:rPr lang="pt-BR" sz="1600" i="1" dirty="0">
                <a:solidFill>
                  <a:srgbClr val="26A475"/>
                </a:solidFill>
                <a:latin typeface="Calibri"/>
                <a:cs typeface="Calibri"/>
              </a:rPr>
              <a:t>Conscientizar sobre a prevenção do câncer de mama, que já é previsto no calendário da saúde, porém com um apelo ainda maior visto que a Unimed Volta Redonda lida diariamente com esta realidade, pois conta com um Centro Oncológico que aborda desde o diagnóstico até o tratamento.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1043614" y="1347614"/>
            <a:ext cx="3528386" cy="3384376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b="1" i="1" dirty="0">
                <a:solidFill>
                  <a:srgbClr val="26A475"/>
                </a:solidFill>
                <a:latin typeface="Calibri"/>
                <a:cs typeface="Calibri"/>
              </a:rPr>
              <a:t>PÚBLICO-ALVO</a:t>
            </a:r>
          </a:p>
          <a:p>
            <a:pPr marL="0" indent="0">
              <a:buNone/>
            </a:pPr>
            <a:r>
              <a:rPr lang="pt-BR" i="1" dirty="0">
                <a:solidFill>
                  <a:srgbClr val="26A475"/>
                </a:solidFill>
                <a:latin typeface="Calibri"/>
                <a:cs typeface="Calibri"/>
              </a:rPr>
              <a:t>Clientes da operadora/recursos próprios da  Unimed Volta Redonda e a sociedade.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3920FAD-371B-4B4A-AE8B-A32F0F8EADE4}"/>
              </a:ext>
            </a:extLst>
          </p:cNvPr>
          <p:cNvSpPr txBox="1"/>
          <p:nvPr/>
        </p:nvSpPr>
        <p:spPr>
          <a:xfrm>
            <a:off x="2627784" y="411510"/>
            <a:ext cx="4897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128A4B"/>
                </a:solidFill>
                <a:latin typeface="Calibri"/>
                <a:cs typeface="Calibri"/>
              </a:rPr>
              <a:t>PÚBLICO-ALVO E OBJETIVOS</a:t>
            </a:r>
          </a:p>
        </p:txBody>
      </p:sp>
    </p:spTree>
    <p:extLst>
      <p:ext uri="{BB962C8B-B14F-4D97-AF65-F5344CB8AC3E}">
        <p14:creationId xmlns:p14="http://schemas.microsoft.com/office/powerpoint/2010/main" val="2383498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395536" y="1203598"/>
            <a:ext cx="8352928" cy="3312368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O outubro rosa é uma das primeiras campanhas do calendário da saúde a se popularizar, sendo assim, olhando para a importância do tema para a cooperativa, o desafio era provocar a interação do público-alvo com as ações que fossem propostas pela a Unimed Volta Redonda. Sendo assim, as ações foram dividas estrategicamente em dois viés: </a:t>
            </a:r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identificação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 e </a:t>
            </a:r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experiência. 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Pensando em trazer pessoas reais e suas histórias, foram convidadas as pacientes em tratamento no Centro Oncológico do Hospital Unimed Volta Redonda para estampar a campanha.</a:t>
            </a:r>
          </a:p>
          <a:p>
            <a:pPr marL="0" indent="0">
              <a:buNone/>
            </a:pPr>
            <a:endParaRPr lang="pt-BR" sz="1400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Para gerar </a:t>
            </a:r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identificação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, a aposta foi em criar movimentos que mostrasse que a cooperativa não só tinha  abraçado esta causa como se preocupa com o diagnóstico precoce de suas clientes e familiares.</a:t>
            </a:r>
          </a:p>
          <a:p>
            <a:pPr marL="0" indent="0">
              <a:buNone/>
            </a:pPr>
            <a:endParaRPr lang="pt-BR" sz="1400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Para proporcionar uma </a:t>
            </a:r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experiência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 com a campanha pensando em gerar engajamento, a aposta foi em ações que interagissem com as clientes em tratamento no centro oncológico, as clientes no Hospital Unimed Volta Redonda, as cliente da operadora, e a sociedade.</a:t>
            </a:r>
          </a:p>
          <a:p>
            <a:pPr marL="0" indent="0">
              <a:buNone/>
            </a:pPr>
            <a:endParaRPr lang="pt-BR" sz="1400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Para alcançar o objetivo com essa estratégia, foram utilizadas mídias online e offline.</a:t>
            </a:r>
          </a:p>
          <a:p>
            <a:pPr marL="0" indent="0">
              <a:buNone/>
            </a:pPr>
            <a:endParaRPr lang="pt-BR" i="1" dirty="0">
              <a:solidFill>
                <a:srgbClr val="128A4B"/>
              </a:solidFill>
              <a:latin typeface="Calibri"/>
              <a:cs typeface="Calibri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00C01BA-8D00-4332-A118-644782DB60A2}"/>
              </a:ext>
            </a:extLst>
          </p:cNvPr>
          <p:cNvSpPr txBox="1"/>
          <p:nvPr/>
        </p:nvSpPr>
        <p:spPr>
          <a:xfrm>
            <a:off x="3779912" y="339502"/>
            <a:ext cx="2233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2D6343"/>
                </a:solidFill>
                <a:latin typeface="Calibri"/>
                <a:cs typeface="Calibri"/>
              </a:rPr>
              <a:t>ESTRATÉGIA</a:t>
            </a:r>
          </a:p>
        </p:txBody>
      </p:sp>
    </p:spTree>
    <p:extLst>
      <p:ext uri="{BB962C8B-B14F-4D97-AF65-F5344CB8AC3E}">
        <p14:creationId xmlns:p14="http://schemas.microsoft.com/office/powerpoint/2010/main" val="3692742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395536" y="1203598"/>
            <a:ext cx="8352928" cy="331236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800" b="1" i="1" dirty="0">
                <a:solidFill>
                  <a:srgbClr val="A6A6A6"/>
                </a:solidFill>
                <a:latin typeface="Calibri"/>
                <a:cs typeface="Calibri"/>
              </a:rPr>
              <a:t>Online</a:t>
            </a:r>
          </a:p>
          <a:p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Identificação: 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Live com médica cooperada ginecologista no </a:t>
            </a:r>
            <a:r>
              <a:rPr lang="pt-BR" sz="1400" i="1" dirty="0" err="1">
                <a:solidFill>
                  <a:srgbClr val="A6A6A6"/>
                </a:solidFill>
                <a:latin typeface="Calibri"/>
                <a:cs typeface="Calibri"/>
              </a:rPr>
              <a:t>instagram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.</a:t>
            </a:r>
          </a:p>
          <a:p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Experiência: 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Vídeo gravado por familiares das pacientes oncológicas para o momento da infusão, com foco em dar força e motivação durante o mês de outubro.  </a:t>
            </a:r>
          </a:p>
          <a:p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pt-BR" i="1" dirty="0">
              <a:solidFill>
                <a:srgbClr val="128A4B"/>
              </a:solidFill>
              <a:latin typeface="Calibri"/>
              <a:cs typeface="Calibri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00C01BA-8D00-4332-A118-644782DB60A2}"/>
              </a:ext>
            </a:extLst>
          </p:cNvPr>
          <p:cNvSpPr txBox="1"/>
          <p:nvPr/>
        </p:nvSpPr>
        <p:spPr>
          <a:xfrm>
            <a:off x="3779912" y="339502"/>
            <a:ext cx="2233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2D6343"/>
                </a:solidFill>
                <a:latin typeface="Calibri"/>
                <a:cs typeface="Calibri"/>
              </a:rPr>
              <a:t>ESTRATÉGIA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4C24AE3-A7C3-C064-14A9-580F5018CB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7944" y="2272492"/>
            <a:ext cx="1728192" cy="2305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 descr="Texto&#10;&#10;Descrição gerada automaticamente com confiança baixa">
            <a:extLst>
              <a:ext uri="{FF2B5EF4-FFF2-40B4-BE49-F238E27FC236}">
                <a16:creationId xmlns:a16="http://schemas.microsoft.com/office/drawing/2014/main" id="{1257473D-D0AD-4556-FA5A-B196D705BC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942" y="2272492"/>
            <a:ext cx="1974061" cy="246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63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395536" y="1203598"/>
            <a:ext cx="8352928" cy="331236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800" b="1" i="1" dirty="0">
                <a:solidFill>
                  <a:srgbClr val="A6A6A6"/>
                </a:solidFill>
                <a:latin typeface="Calibri"/>
                <a:cs typeface="Calibri"/>
              </a:rPr>
              <a:t>Offline</a:t>
            </a:r>
          </a:p>
          <a:p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Identificação: 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Iluminação na cor rosa durante o mês de outubro em todas as unidades da Unimed Volta Redonda; Ambientação na Oncologia.</a:t>
            </a:r>
          </a:p>
          <a:p>
            <a:pPr marL="0" indent="0">
              <a:buNone/>
            </a:pPr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pt-BR" i="1" dirty="0">
              <a:solidFill>
                <a:srgbClr val="128A4B"/>
              </a:solidFill>
              <a:latin typeface="Calibri"/>
              <a:cs typeface="Calibri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00C01BA-8D00-4332-A118-644782DB60A2}"/>
              </a:ext>
            </a:extLst>
          </p:cNvPr>
          <p:cNvSpPr txBox="1"/>
          <p:nvPr/>
        </p:nvSpPr>
        <p:spPr>
          <a:xfrm>
            <a:off x="3779912" y="339502"/>
            <a:ext cx="2233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2D6343"/>
                </a:solidFill>
                <a:latin typeface="Calibri"/>
                <a:cs typeface="Calibri"/>
              </a:rPr>
              <a:t>ESTRATÉGIA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2D7C542-BA89-DCD8-73F5-A551EF695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793" y="2486760"/>
            <a:ext cx="2592288" cy="198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53446F6-5A8F-3E03-C20F-C0424D3C76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73159"/>
            <a:ext cx="1957705" cy="2610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5490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>
            <a:spLocks/>
          </p:cNvSpPr>
          <p:nvPr/>
        </p:nvSpPr>
        <p:spPr>
          <a:xfrm>
            <a:off x="395536" y="1059582"/>
            <a:ext cx="8352928" cy="331236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4A4953"/>
                </a:solidFill>
                <a:latin typeface="Trebuchet MS"/>
                <a:cs typeface="Trebuchet MS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800" b="1" i="1" dirty="0">
                <a:solidFill>
                  <a:srgbClr val="A6A6A6"/>
                </a:solidFill>
                <a:latin typeface="Calibri"/>
                <a:cs typeface="Calibri"/>
              </a:rPr>
              <a:t>Offline</a:t>
            </a:r>
          </a:p>
          <a:p>
            <a:r>
              <a:rPr lang="pt-BR" sz="1400" b="1" i="1" dirty="0">
                <a:solidFill>
                  <a:srgbClr val="A6A6A6"/>
                </a:solidFill>
                <a:latin typeface="Calibri"/>
                <a:cs typeface="Calibri"/>
              </a:rPr>
              <a:t>Experiência: </a:t>
            </a:r>
            <a:r>
              <a:rPr lang="pt-BR" sz="1400" i="1" dirty="0">
                <a:solidFill>
                  <a:srgbClr val="A6A6A6"/>
                </a:solidFill>
                <a:latin typeface="Calibri"/>
                <a:cs typeface="Calibri"/>
              </a:rPr>
              <a:t>Exposição de fotos “Mulheres Incríveis” com as pacientes oncológicas no hall de espera do laboratório; Projeção da exposição de fotos “Mulheres Incríveis” no prédio do Hospital Unimed Volta Redonda; Árvore com galhos secos para que todas as mulheres que fizessem a mamografia pudessem pendurar o seu compromisso em fazer o exame novamente no próximo ano; Oficina culinária para as pacientes oncológicas com receitas específicas, visto que o tratamento altera o paladar; Entrega de poesias escritas por duas Cooperadas.</a:t>
            </a:r>
            <a:endParaRPr lang="pt-BR" sz="1800" i="1" dirty="0">
              <a:solidFill>
                <a:srgbClr val="A6A6A6"/>
              </a:solidFill>
              <a:latin typeface="Calibri"/>
              <a:cs typeface="Calibri"/>
            </a:endParaRPr>
          </a:p>
          <a:p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pt-BR" sz="1800" b="1" i="1" dirty="0">
              <a:solidFill>
                <a:srgbClr val="A6A6A6"/>
              </a:solidFill>
              <a:latin typeface="Calibri"/>
              <a:cs typeface="Calibri"/>
            </a:endParaRPr>
          </a:p>
          <a:p>
            <a:pPr marL="0" indent="0">
              <a:buNone/>
            </a:pPr>
            <a:endParaRPr lang="pt-BR" i="1" dirty="0">
              <a:solidFill>
                <a:srgbClr val="128A4B"/>
              </a:solidFill>
              <a:latin typeface="Calibri"/>
              <a:cs typeface="Calibri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00C01BA-8D00-4332-A118-644782DB60A2}"/>
              </a:ext>
            </a:extLst>
          </p:cNvPr>
          <p:cNvSpPr txBox="1"/>
          <p:nvPr/>
        </p:nvSpPr>
        <p:spPr>
          <a:xfrm>
            <a:off x="3779912" y="339502"/>
            <a:ext cx="2233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2D6343"/>
                </a:solidFill>
                <a:latin typeface="Calibri"/>
                <a:cs typeface="Calibri"/>
              </a:rPr>
              <a:t>ESTRATÉGIA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CD43E85-88F4-45A2-E90D-FB63DC36C0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51427"/>
            <a:ext cx="2016224" cy="1355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D927A5A-65B4-3166-15BA-EF2196BA1D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28" y="2947336"/>
            <a:ext cx="1323717" cy="1764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BDDC9BC-EE00-110F-7EF4-0B414C0610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7" b="13266"/>
          <a:stretch/>
        </p:blipFill>
        <p:spPr bwMode="auto">
          <a:xfrm>
            <a:off x="4322827" y="2962213"/>
            <a:ext cx="1520831" cy="174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4B7ADF02-20E7-A72D-0638-346B3F2FB4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b="8462"/>
          <a:stretch/>
        </p:blipFill>
        <p:spPr bwMode="auto">
          <a:xfrm>
            <a:off x="6013344" y="2947335"/>
            <a:ext cx="1032598" cy="1764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m 3" descr="Linha do tempo&#10;&#10;Descrição gerada automaticamente">
            <a:extLst>
              <a:ext uri="{FF2B5EF4-FFF2-40B4-BE49-F238E27FC236}">
                <a16:creationId xmlns:a16="http://schemas.microsoft.com/office/drawing/2014/main" id="{F623A33E-88F2-DC72-0E09-A78A8FBE7A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192" y="2715766"/>
            <a:ext cx="959329" cy="213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266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Personalizada 2">
      <a:dk1>
        <a:srgbClr val="0C0C0C"/>
      </a:dk1>
      <a:lt1>
        <a:sysClr val="window" lastClr="FFFFFF"/>
      </a:lt1>
      <a:dk2>
        <a:srgbClr val="00995C"/>
      </a:dk2>
      <a:lt2>
        <a:srgbClr val="FFF2CE"/>
      </a:lt2>
      <a:accent1>
        <a:srgbClr val="EE7203"/>
      </a:accent1>
      <a:accent2>
        <a:srgbClr val="E50046"/>
      </a:accent2>
      <a:accent3>
        <a:srgbClr val="BBD034"/>
      </a:accent3>
      <a:accent4>
        <a:srgbClr val="A71680"/>
      </a:accent4>
      <a:accent5>
        <a:srgbClr val="035E53"/>
      </a:accent5>
      <a:accent6>
        <a:srgbClr val="6B3200"/>
      </a:accent6>
      <a:hlink>
        <a:srgbClr val="FFCC00"/>
      </a:hlink>
      <a:folHlink>
        <a:srgbClr val="46195F"/>
      </a:folHlink>
    </a:clrScheme>
    <a:fontScheme name="UNIMED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673</Words>
  <Application>Microsoft Office PowerPoint</Application>
  <PresentationFormat>Apresentação na tela (16:9)</PresentationFormat>
  <Paragraphs>58</Paragraphs>
  <Slides>14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7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Julia Fernandes Di Fraia</dc:creator>
  <cp:lastModifiedBy>Natalia Coutinho Fontenla</cp:lastModifiedBy>
  <cp:revision>100</cp:revision>
  <dcterms:created xsi:type="dcterms:W3CDTF">2015-01-12T13:05:51Z</dcterms:created>
  <dcterms:modified xsi:type="dcterms:W3CDTF">2022-10-07T12:21:31Z</dcterms:modified>
</cp:coreProperties>
</file>